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1" r:id="rId3"/>
    <p:sldMasterId id="2147483715" r:id="rId4"/>
  </p:sldMasterIdLst>
  <p:sldIdLst>
    <p:sldId id="256" r:id="rId5"/>
    <p:sldId id="258" r:id="rId6"/>
    <p:sldId id="259" r:id="rId7"/>
    <p:sldId id="261" r:id="rId8"/>
    <p:sldId id="260"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7464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4293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90408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36183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99809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559644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6049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780132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791914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77290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4366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116821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327876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948408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52092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61537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26648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82371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01440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26765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92123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6699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223873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53885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5385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180645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61986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07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982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71365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1130232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640159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875404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502649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0111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309302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355089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164133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66433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08741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82802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89728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27529545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91404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050487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584945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989770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8974258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5310378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822598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009204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50951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63125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54316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5486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831306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5403312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72078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31387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88996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821284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70303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09223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257439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189097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2605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288479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474518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0883657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9938596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618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672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308391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0978353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655285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16501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852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3.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3.em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3608102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1913461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284827836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37436779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Hh51fsBg3ls" TargetMode="External"/><Relationship Id="rId2" Type="http://schemas.openxmlformats.org/officeDocument/2006/relationships/hyperlink" Target="https://github.com/akshayparate123/SKY-Personal-AI" TargetMode="Externa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7CCF3F0-4085-C348-172A-CFF8D58F5711}"/>
              </a:ext>
            </a:extLst>
          </p:cNvPr>
          <p:cNvSpPr>
            <a:spLocks noGrp="1"/>
          </p:cNvSpPr>
          <p:nvPr>
            <p:ph type="ctrTitle"/>
          </p:nvPr>
        </p:nvSpPr>
        <p:spPr>
          <a:xfrm>
            <a:off x="6324602" y="2504921"/>
            <a:ext cx="5206015" cy="2061531"/>
          </a:xfrm>
        </p:spPr>
        <p:txBody>
          <a:bodyPr>
            <a:normAutofit/>
          </a:bodyPr>
          <a:lstStyle/>
          <a:p>
            <a:r>
              <a:rPr lang="en-US" sz="6600" b="1" dirty="0"/>
              <a:t>NLP Lab</a:t>
            </a:r>
          </a:p>
        </p:txBody>
      </p:sp>
      <p:sp>
        <p:nvSpPr>
          <p:cNvPr id="16" name="Text Placeholder 3">
            <a:extLst>
              <a:ext uri="{FF2B5EF4-FFF2-40B4-BE49-F238E27FC236}">
                <a16:creationId xmlns:a16="http://schemas.microsoft.com/office/drawing/2014/main" id="{196A0A6F-BCDE-B886-4A74-95292C9C4ABF}"/>
              </a:ext>
            </a:extLst>
          </p:cNvPr>
          <p:cNvSpPr>
            <a:spLocks noGrp="1"/>
          </p:cNvSpPr>
          <p:nvPr>
            <p:ph type="body" sz="quarter" idx="11"/>
          </p:nvPr>
        </p:nvSpPr>
        <p:spPr>
          <a:xfrm>
            <a:off x="6794501" y="5690085"/>
            <a:ext cx="4736115" cy="422507"/>
          </a:xfrm>
        </p:spPr>
        <p:txBody>
          <a:bodyPr/>
          <a:lstStyle/>
          <a:p>
            <a:r>
              <a:rPr lang="en-US" dirty="0"/>
              <a:t>Akshay Parate</a:t>
            </a:r>
          </a:p>
        </p:txBody>
      </p:sp>
    </p:spTree>
    <p:extLst>
      <p:ext uri="{BB962C8B-B14F-4D97-AF65-F5344CB8AC3E}">
        <p14:creationId xmlns:p14="http://schemas.microsoft.com/office/powerpoint/2010/main" val="48139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792907-C373-F699-071A-0EBF7E2DA196}"/>
              </a:ext>
            </a:extLst>
          </p:cNvPr>
          <p:cNvSpPr>
            <a:spLocks noGrp="1"/>
          </p:cNvSpPr>
          <p:nvPr>
            <p:ph type="title"/>
          </p:nvPr>
        </p:nvSpPr>
        <p:spPr>
          <a:xfrm>
            <a:off x="643183" y="216036"/>
            <a:ext cx="10710619" cy="581164"/>
          </a:xfrm>
        </p:spPr>
        <p:txBody>
          <a:bodyPr>
            <a:normAutofit fontScale="90000"/>
          </a:bodyPr>
          <a:lstStyle/>
          <a:p>
            <a:r>
              <a:rPr lang="en-US" dirty="0"/>
              <a:t>BACKGROUND INFORMATION</a:t>
            </a:r>
          </a:p>
        </p:txBody>
      </p:sp>
      <p:sp>
        <p:nvSpPr>
          <p:cNvPr id="6" name="Content Placeholder 5">
            <a:extLst>
              <a:ext uri="{FF2B5EF4-FFF2-40B4-BE49-F238E27FC236}">
                <a16:creationId xmlns:a16="http://schemas.microsoft.com/office/drawing/2014/main" id="{222045FA-FD29-4EFA-3F6C-6DB1F39938C1}"/>
              </a:ext>
            </a:extLst>
          </p:cNvPr>
          <p:cNvSpPr>
            <a:spLocks noGrp="1"/>
          </p:cNvSpPr>
          <p:nvPr>
            <p:ph idx="1"/>
          </p:nvPr>
        </p:nvSpPr>
        <p:spPr>
          <a:xfrm>
            <a:off x="643183" y="1426464"/>
            <a:ext cx="10710619" cy="4634337"/>
          </a:xfrm>
        </p:spPr>
        <p:txBody>
          <a:bodyPr/>
          <a:lstStyle/>
          <a:p>
            <a:pPr>
              <a:lnSpc>
                <a:spcPct val="100000"/>
              </a:lnSpc>
            </a:pPr>
            <a:r>
              <a:rPr lang="en-US" b="1" dirty="0"/>
              <a:t>First Name : </a:t>
            </a:r>
            <a:r>
              <a:rPr lang="en-US" sz="1600" dirty="0"/>
              <a:t>Akshay</a:t>
            </a:r>
            <a:endParaRPr lang="en-US" dirty="0"/>
          </a:p>
          <a:p>
            <a:pPr>
              <a:lnSpc>
                <a:spcPct val="100000"/>
              </a:lnSpc>
            </a:pPr>
            <a:r>
              <a:rPr lang="en-US" b="1" dirty="0"/>
              <a:t>Last Name : </a:t>
            </a:r>
            <a:r>
              <a:rPr lang="en-US" sz="1600" dirty="0"/>
              <a:t>Parate</a:t>
            </a:r>
            <a:endParaRPr lang="en-US" dirty="0"/>
          </a:p>
          <a:p>
            <a:pPr>
              <a:lnSpc>
                <a:spcPct val="100000"/>
              </a:lnSpc>
            </a:pPr>
            <a:r>
              <a:rPr lang="en-US" b="1" dirty="0"/>
              <a:t>Major :</a:t>
            </a:r>
            <a:r>
              <a:rPr lang="en-US" dirty="0"/>
              <a:t> </a:t>
            </a:r>
            <a:r>
              <a:rPr lang="en-US" sz="1600" dirty="0"/>
              <a:t>Data Science</a:t>
            </a:r>
            <a:endParaRPr lang="en-US" dirty="0"/>
          </a:p>
          <a:p>
            <a:pPr>
              <a:lnSpc>
                <a:spcPct val="100000"/>
              </a:lnSpc>
            </a:pPr>
            <a:r>
              <a:rPr lang="en-US" b="1" dirty="0"/>
              <a:t>Semester :</a:t>
            </a:r>
            <a:r>
              <a:rPr lang="en-US" dirty="0"/>
              <a:t> </a:t>
            </a:r>
            <a:r>
              <a:rPr lang="en-US" sz="1600" dirty="0"/>
              <a:t>3</a:t>
            </a:r>
            <a:r>
              <a:rPr lang="en-US" sz="1600" baseline="30000" dirty="0"/>
              <a:t>rd</a:t>
            </a:r>
            <a:endParaRPr lang="en-US" dirty="0"/>
          </a:p>
          <a:p>
            <a:pPr>
              <a:lnSpc>
                <a:spcPct val="100000"/>
              </a:lnSpc>
            </a:pPr>
            <a:r>
              <a:rPr lang="en-US" b="1" dirty="0"/>
              <a:t>GPA :</a:t>
            </a:r>
            <a:r>
              <a:rPr lang="en-US" dirty="0"/>
              <a:t> </a:t>
            </a:r>
            <a:r>
              <a:rPr lang="en-US" sz="1600" dirty="0"/>
              <a:t>3.55</a:t>
            </a:r>
            <a:endParaRPr lang="en-US" dirty="0"/>
          </a:p>
          <a:p>
            <a:pPr>
              <a:lnSpc>
                <a:spcPct val="100000"/>
              </a:lnSpc>
            </a:pPr>
            <a:r>
              <a:rPr lang="en-US" b="1" dirty="0"/>
              <a:t>Bachelor’s Degree School : </a:t>
            </a:r>
            <a:r>
              <a:rPr lang="en-US" sz="1600" dirty="0"/>
              <a:t>K.J. Somaiya College of Engineering (</a:t>
            </a:r>
            <a:r>
              <a:rPr lang="en-US" sz="1600" dirty="0">
                <a:latin typeface="Roboto" panose="02000000000000000000" pitchFamily="2" charset="0"/>
              </a:rPr>
              <a:t>University of Mumbai</a:t>
            </a:r>
            <a:r>
              <a:rPr lang="en-US" sz="1600" dirty="0"/>
              <a:t>)</a:t>
            </a:r>
          </a:p>
          <a:p>
            <a:pPr>
              <a:lnSpc>
                <a:spcPct val="100000"/>
              </a:lnSpc>
            </a:pPr>
            <a:r>
              <a:rPr lang="en-US" b="1" dirty="0"/>
              <a:t>Certifications :</a:t>
            </a:r>
            <a:r>
              <a:rPr lang="en-US" dirty="0"/>
              <a:t> </a:t>
            </a:r>
            <a:r>
              <a:rPr lang="en-US" sz="1600" dirty="0"/>
              <a:t>Advanced Certificate </a:t>
            </a:r>
            <a:r>
              <a:rPr lang="en-US" sz="1600" dirty="0" err="1"/>
              <a:t>Programme</a:t>
            </a:r>
            <a:r>
              <a:rPr lang="en-US" sz="1600" dirty="0"/>
              <a:t> in Blockchain Technology (2020-2021)</a:t>
            </a:r>
            <a:endParaRPr lang="en-US" dirty="0"/>
          </a:p>
          <a:p>
            <a:pPr>
              <a:lnSpc>
                <a:spcPct val="100000"/>
              </a:lnSpc>
            </a:pPr>
            <a:r>
              <a:rPr lang="en-US" b="1" dirty="0"/>
              <a:t>Experience : </a:t>
            </a:r>
            <a:r>
              <a:rPr lang="en-US" sz="1600" dirty="0"/>
              <a:t>Senior Consultant at </a:t>
            </a:r>
            <a:r>
              <a:rPr lang="en-US" sz="1600" dirty="0" err="1"/>
              <a:t>LTIMindtree</a:t>
            </a:r>
            <a:r>
              <a:rPr lang="en-US" sz="1600" dirty="0"/>
              <a:t> </a:t>
            </a:r>
            <a:endParaRPr lang="en-US" dirty="0"/>
          </a:p>
          <a:p>
            <a:pPr>
              <a:lnSpc>
                <a:spcPct val="100000"/>
              </a:lnSpc>
            </a:pPr>
            <a:r>
              <a:rPr lang="en-US" b="1" dirty="0"/>
              <a:t>Awards :</a:t>
            </a:r>
            <a:r>
              <a:rPr lang="en-US" dirty="0"/>
              <a:t> </a:t>
            </a:r>
            <a:r>
              <a:rPr lang="en-US" sz="1600" dirty="0"/>
              <a:t>Best employee of the year at </a:t>
            </a:r>
            <a:r>
              <a:rPr lang="en-US" sz="1600" dirty="0" err="1"/>
              <a:t>LTIMindtree</a:t>
            </a:r>
            <a:r>
              <a:rPr lang="en-US" sz="1600" dirty="0"/>
              <a:t> (2022)</a:t>
            </a:r>
          </a:p>
          <a:p>
            <a:pPr>
              <a:lnSpc>
                <a:spcPct val="100000"/>
              </a:lnSpc>
            </a:pPr>
            <a:r>
              <a:rPr lang="en-US" b="1" dirty="0"/>
              <a:t>Accomplishments :</a:t>
            </a:r>
            <a:r>
              <a:rPr lang="en-US" dirty="0"/>
              <a:t> </a:t>
            </a:r>
            <a:r>
              <a:rPr lang="en-US" sz="1600" dirty="0"/>
              <a:t>Stood 3</a:t>
            </a:r>
            <a:r>
              <a:rPr lang="en-US" sz="1600" baseline="30000" dirty="0"/>
              <a:t>rd</a:t>
            </a:r>
            <a:r>
              <a:rPr lang="en-US" sz="1600" dirty="0"/>
              <a:t> place in MSBTE (Diploma - 2018)</a:t>
            </a:r>
            <a:endParaRPr lang="en-US" dirty="0"/>
          </a:p>
        </p:txBody>
      </p:sp>
      <p:sp>
        <p:nvSpPr>
          <p:cNvPr id="4" name="Slide Number Placeholder 3">
            <a:extLst>
              <a:ext uri="{FF2B5EF4-FFF2-40B4-BE49-F238E27FC236}">
                <a16:creationId xmlns:a16="http://schemas.microsoft.com/office/drawing/2014/main" id="{EBFA0765-62DC-F25A-EC6C-B23580B95E9A}"/>
              </a:ext>
            </a:extLst>
          </p:cNvPr>
          <p:cNvSpPr>
            <a:spLocks noGrp="1"/>
          </p:cNvSpPr>
          <p:nvPr>
            <p:ph type="sldNum" sz="quarter" idx="12"/>
          </p:nvPr>
        </p:nvSpPr>
        <p:spPr/>
        <p:txBody>
          <a:bodyPr/>
          <a:lstStyle/>
          <a:p>
            <a:fld id="{AF566841-F213-4D51-B1D5-0B48849A4FB2}" type="slidenum">
              <a:rPr lang="en-US" smtClean="0"/>
              <a:t>2</a:t>
            </a:fld>
            <a:endParaRPr lang="en-US"/>
          </a:p>
        </p:txBody>
      </p:sp>
    </p:spTree>
    <p:extLst>
      <p:ext uri="{BB962C8B-B14F-4D97-AF65-F5344CB8AC3E}">
        <p14:creationId xmlns:p14="http://schemas.microsoft.com/office/powerpoint/2010/main" val="316848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3FBD-CB60-8903-26DD-CF7F102B3FAA}"/>
              </a:ext>
            </a:extLst>
          </p:cNvPr>
          <p:cNvSpPr>
            <a:spLocks noGrp="1"/>
          </p:cNvSpPr>
          <p:nvPr>
            <p:ph type="title"/>
          </p:nvPr>
        </p:nvSpPr>
        <p:spPr>
          <a:xfrm>
            <a:off x="644769" y="216035"/>
            <a:ext cx="10710619" cy="695579"/>
          </a:xfrm>
        </p:spPr>
        <p:txBody>
          <a:bodyPr>
            <a:normAutofit fontScale="90000"/>
          </a:bodyPr>
          <a:lstStyle/>
          <a:p>
            <a:r>
              <a:rPr lang="en-US" dirty="0"/>
              <a:t>PROJECT HIGHLIGHTS (SKY - Personal AI Assistant)</a:t>
            </a:r>
            <a:br>
              <a:rPr lang="en-US" dirty="0"/>
            </a:br>
            <a:endParaRPr lang="en-US" dirty="0"/>
          </a:p>
        </p:txBody>
      </p:sp>
      <p:sp>
        <p:nvSpPr>
          <p:cNvPr id="3" name="Content Placeholder 2">
            <a:extLst>
              <a:ext uri="{FF2B5EF4-FFF2-40B4-BE49-F238E27FC236}">
                <a16:creationId xmlns:a16="http://schemas.microsoft.com/office/drawing/2014/main" id="{139E023A-1433-6648-EB71-B8DF721FA643}"/>
              </a:ext>
            </a:extLst>
          </p:cNvPr>
          <p:cNvSpPr>
            <a:spLocks noGrp="1"/>
          </p:cNvSpPr>
          <p:nvPr>
            <p:ph sz="half" idx="1"/>
          </p:nvPr>
        </p:nvSpPr>
        <p:spPr>
          <a:xfrm>
            <a:off x="644769" y="1471158"/>
            <a:ext cx="10821807" cy="4988244"/>
          </a:xfrm>
        </p:spPr>
        <p:txBody>
          <a:bodyPr>
            <a:normAutofit/>
          </a:bodyPr>
          <a:lstStyle/>
          <a:p>
            <a:pPr marL="0" indent="0">
              <a:buNone/>
            </a:pPr>
            <a:r>
              <a:rPr lang="en-US" sz="2000" u="sng" dirty="0"/>
              <a:t>Key Results and Outcomes</a:t>
            </a:r>
            <a:r>
              <a:rPr lang="en-US" sz="2000" dirty="0"/>
              <a:t> :</a:t>
            </a:r>
          </a:p>
          <a:p>
            <a:pPr>
              <a:lnSpc>
                <a:spcPct val="100000"/>
              </a:lnSpc>
            </a:pPr>
            <a:r>
              <a:rPr lang="en-US" sz="1600" b="1" dirty="0"/>
              <a:t>Finetuned BART model : </a:t>
            </a:r>
            <a:r>
              <a:rPr lang="en-US" sz="1600" dirty="0"/>
              <a:t>Text generation</a:t>
            </a:r>
          </a:p>
          <a:p>
            <a:pPr>
              <a:lnSpc>
                <a:spcPct val="100000"/>
              </a:lnSpc>
            </a:pPr>
            <a:r>
              <a:rPr lang="en-US" sz="1600" b="1" dirty="0"/>
              <a:t>Speech to text (STT) :</a:t>
            </a:r>
            <a:r>
              <a:rPr lang="en-US" sz="1600" dirty="0"/>
              <a:t>  Voice control</a:t>
            </a:r>
          </a:p>
          <a:p>
            <a:pPr>
              <a:lnSpc>
                <a:spcPct val="100000"/>
              </a:lnSpc>
            </a:pPr>
            <a:r>
              <a:rPr lang="en-US" sz="1600" b="1" dirty="0"/>
              <a:t>Text to speech (TTS) : </a:t>
            </a:r>
            <a:r>
              <a:rPr lang="en-US" sz="1600" dirty="0"/>
              <a:t>Handsfree interaction</a:t>
            </a:r>
          </a:p>
          <a:p>
            <a:pPr>
              <a:lnSpc>
                <a:spcPct val="100000"/>
              </a:lnSpc>
            </a:pPr>
            <a:r>
              <a:rPr lang="en-US" sz="1600" b="1" dirty="0"/>
              <a:t>OCR Pipeline : </a:t>
            </a:r>
            <a:r>
              <a:rPr lang="en-US" sz="1600" dirty="0"/>
              <a:t>Screen interaction with SKY-AI</a:t>
            </a:r>
          </a:p>
          <a:p>
            <a:pPr>
              <a:lnSpc>
                <a:spcPct val="100000"/>
              </a:lnSpc>
            </a:pPr>
            <a:r>
              <a:rPr lang="en-US" sz="1600" b="1" dirty="0"/>
              <a:t>Job Search Functionality : </a:t>
            </a:r>
            <a:r>
              <a:rPr lang="en-US" sz="1600" dirty="0"/>
              <a:t>Voice controlled job search (100 jobs in 10 seconds)</a:t>
            </a:r>
          </a:p>
          <a:p>
            <a:pPr>
              <a:lnSpc>
                <a:spcPct val="100000"/>
              </a:lnSpc>
            </a:pPr>
            <a:r>
              <a:rPr lang="en-US" sz="1600" b="1" dirty="0"/>
              <a:t>Resume &amp; Cover Letter Tailoring : </a:t>
            </a:r>
            <a:r>
              <a:rPr lang="en-US" sz="1600" dirty="0"/>
              <a:t>Claude API</a:t>
            </a:r>
          </a:p>
          <a:p>
            <a:pPr>
              <a:lnSpc>
                <a:spcPct val="100000"/>
              </a:lnSpc>
            </a:pPr>
            <a:r>
              <a:rPr lang="en-US" sz="1600" b="1" dirty="0"/>
              <a:t>Knowledge Graphs : </a:t>
            </a:r>
            <a:r>
              <a:rPr lang="en-US" sz="1600" dirty="0"/>
              <a:t>Relations between texts</a:t>
            </a:r>
          </a:p>
          <a:p>
            <a:pPr>
              <a:lnSpc>
                <a:spcPct val="100000"/>
              </a:lnSpc>
            </a:pPr>
            <a:r>
              <a:rPr lang="en-US" sz="1600" b="1" dirty="0"/>
              <a:t>Retrieval Augmented Generation (RAG) using Knowledge Graph Agents :</a:t>
            </a:r>
            <a:r>
              <a:rPr lang="en-US" sz="1600" dirty="0"/>
              <a:t> Relevant text retrieval in 1 sec using LLM Agents</a:t>
            </a:r>
          </a:p>
          <a:p>
            <a:endParaRPr lang="en-US" sz="1600" dirty="0"/>
          </a:p>
          <a:p>
            <a:endParaRPr lang="en-US" sz="1600" dirty="0"/>
          </a:p>
          <a:p>
            <a:endParaRPr lang="en-US" sz="2400" dirty="0"/>
          </a:p>
        </p:txBody>
      </p:sp>
      <p:sp>
        <p:nvSpPr>
          <p:cNvPr id="4" name="Slide Number Placeholder 3">
            <a:extLst>
              <a:ext uri="{FF2B5EF4-FFF2-40B4-BE49-F238E27FC236}">
                <a16:creationId xmlns:a16="http://schemas.microsoft.com/office/drawing/2014/main" id="{AC4D0FD9-682F-F157-0CB2-9DCF6CB6ED82}"/>
              </a:ext>
            </a:extLst>
          </p:cNvPr>
          <p:cNvSpPr>
            <a:spLocks noGrp="1"/>
          </p:cNvSpPr>
          <p:nvPr>
            <p:ph type="sldNum" sz="quarter" idx="12"/>
          </p:nvPr>
        </p:nvSpPr>
        <p:spPr/>
        <p:txBody>
          <a:bodyPr/>
          <a:lstStyle/>
          <a:p>
            <a:fld id="{AF566841-F213-4D51-B1D5-0B48849A4FB2}" type="slidenum">
              <a:rPr lang="en-US" smtClean="0"/>
              <a:t>3</a:t>
            </a:fld>
            <a:endParaRPr lang="en-US"/>
          </a:p>
        </p:txBody>
      </p:sp>
      <p:sp>
        <p:nvSpPr>
          <p:cNvPr id="8" name="TextBox 7">
            <a:extLst>
              <a:ext uri="{FF2B5EF4-FFF2-40B4-BE49-F238E27FC236}">
                <a16:creationId xmlns:a16="http://schemas.microsoft.com/office/drawing/2014/main" id="{EBAFCCC9-F87F-A4B7-08F1-E13BBA1FC58F}"/>
              </a:ext>
            </a:extLst>
          </p:cNvPr>
          <p:cNvSpPr txBox="1"/>
          <p:nvPr/>
        </p:nvSpPr>
        <p:spPr>
          <a:xfrm>
            <a:off x="595968" y="913335"/>
            <a:ext cx="9930219" cy="369332"/>
          </a:xfrm>
          <a:prstGeom prst="rect">
            <a:avLst/>
          </a:prstGeom>
          <a:noFill/>
        </p:spPr>
        <p:txBody>
          <a:bodyPr wrap="none" rtlCol="0">
            <a:spAutoFit/>
          </a:bodyPr>
          <a:lstStyle/>
          <a:p>
            <a:r>
              <a:rPr lang="en-US" dirty="0"/>
              <a:t>	This project was independently created without reliance on external assistance, including GPT.</a:t>
            </a:r>
          </a:p>
        </p:txBody>
      </p:sp>
    </p:spTree>
    <p:extLst>
      <p:ext uri="{BB962C8B-B14F-4D97-AF65-F5344CB8AC3E}">
        <p14:creationId xmlns:p14="http://schemas.microsoft.com/office/powerpoint/2010/main" val="275846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B74B-409A-5004-555A-371BE74CC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7E2C1-CAF8-33D6-0230-4E2A8DDBA162}"/>
              </a:ext>
            </a:extLst>
          </p:cNvPr>
          <p:cNvSpPr>
            <a:spLocks noGrp="1"/>
          </p:cNvSpPr>
          <p:nvPr>
            <p:ph type="title"/>
          </p:nvPr>
        </p:nvSpPr>
        <p:spPr>
          <a:xfrm>
            <a:off x="644769" y="216035"/>
            <a:ext cx="10710619" cy="695579"/>
          </a:xfrm>
        </p:spPr>
        <p:txBody>
          <a:bodyPr>
            <a:normAutofit fontScale="90000"/>
          </a:bodyPr>
          <a:lstStyle/>
          <a:p>
            <a:r>
              <a:rPr lang="en-US" dirty="0"/>
              <a:t>PROJECT HIGHLIGHTS (SKY - Personal AI Assistant)</a:t>
            </a:r>
            <a:br>
              <a:rPr lang="en-US" dirty="0"/>
            </a:br>
            <a:endParaRPr lang="en-US" dirty="0"/>
          </a:p>
        </p:txBody>
      </p:sp>
      <p:sp>
        <p:nvSpPr>
          <p:cNvPr id="3" name="Content Placeholder 2">
            <a:extLst>
              <a:ext uri="{FF2B5EF4-FFF2-40B4-BE49-F238E27FC236}">
                <a16:creationId xmlns:a16="http://schemas.microsoft.com/office/drawing/2014/main" id="{FEC3247D-E1B0-BA34-41B6-94159CFCFC77}"/>
              </a:ext>
            </a:extLst>
          </p:cNvPr>
          <p:cNvSpPr>
            <a:spLocks noGrp="1"/>
          </p:cNvSpPr>
          <p:nvPr>
            <p:ph sz="half" idx="1"/>
          </p:nvPr>
        </p:nvSpPr>
        <p:spPr>
          <a:xfrm>
            <a:off x="644769" y="1204639"/>
            <a:ext cx="5181600" cy="4988244"/>
          </a:xfrm>
        </p:spPr>
        <p:txBody>
          <a:bodyPr>
            <a:normAutofit/>
          </a:bodyPr>
          <a:lstStyle/>
          <a:p>
            <a:pPr marL="0" indent="0">
              <a:buNone/>
            </a:pPr>
            <a:r>
              <a:rPr lang="en-US" sz="2000" u="sng" dirty="0"/>
              <a:t>Deep Learning Techniques</a:t>
            </a:r>
            <a:r>
              <a:rPr lang="en-US" sz="2000" dirty="0"/>
              <a:t> :</a:t>
            </a:r>
          </a:p>
          <a:p>
            <a:pPr>
              <a:lnSpc>
                <a:spcPct val="100000"/>
              </a:lnSpc>
            </a:pPr>
            <a:r>
              <a:rPr lang="en-US" sz="1600" b="1" dirty="0"/>
              <a:t>Finetuned BART model </a:t>
            </a:r>
            <a:r>
              <a:rPr lang="en-US" sz="1600" dirty="0"/>
              <a:t>for text generation.</a:t>
            </a:r>
          </a:p>
          <a:p>
            <a:pPr>
              <a:lnSpc>
                <a:spcPct val="100000"/>
              </a:lnSpc>
            </a:pPr>
            <a:r>
              <a:rPr lang="en-US" sz="1600" b="1" dirty="0"/>
              <a:t>Finetuning T5 model </a:t>
            </a:r>
            <a:r>
              <a:rPr lang="en-US" sz="1600" dirty="0"/>
              <a:t>for Python code generation.</a:t>
            </a:r>
          </a:p>
          <a:p>
            <a:pPr>
              <a:lnSpc>
                <a:spcPct val="100000"/>
              </a:lnSpc>
            </a:pPr>
            <a:r>
              <a:rPr lang="en-US" sz="1600" b="1" dirty="0"/>
              <a:t>Finetuned BART model </a:t>
            </a:r>
            <a:r>
              <a:rPr lang="en-US" sz="1600" dirty="0"/>
              <a:t>for query rewriting.</a:t>
            </a:r>
          </a:p>
          <a:p>
            <a:pPr>
              <a:lnSpc>
                <a:spcPct val="100000"/>
              </a:lnSpc>
            </a:pPr>
            <a:r>
              <a:rPr lang="en-US" sz="1600" b="1" dirty="0"/>
              <a:t>Finetuned BART model </a:t>
            </a:r>
            <a:r>
              <a:rPr lang="en-US" sz="1600" dirty="0"/>
              <a:t>for Domain, Keywords and Topic extraction.</a:t>
            </a:r>
          </a:p>
          <a:p>
            <a:pPr>
              <a:lnSpc>
                <a:spcPct val="100000"/>
              </a:lnSpc>
            </a:pPr>
            <a:r>
              <a:rPr lang="en-US" sz="1600" b="1" dirty="0"/>
              <a:t>Trained a LSTM model </a:t>
            </a:r>
            <a:r>
              <a:rPr lang="en-US" sz="1600" dirty="0"/>
              <a:t>from scratch to translate French to English.</a:t>
            </a:r>
          </a:p>
          <a:p>
            <a:pPr>
              <a:lnSpc>
                <a:spcPct val="100000"/>
              </a:lnSpc>
            </a:pPr>
            <a:r>
              <a:rPr lang="en-US" sz="1600" b="1" dirty="0"/>
              <a:t>Training a LLM Agent </a:t>
            </a:r>
            <a:r>
              <a:rPr lang="en-US" sz="1600" dirty="0"/>
              <a:t>for knowledge graph traversing.</a:t>
            </a:r>
          </a:p>
          <a:p>
            <a:pPr>
              <a:lnSpc>
                <a:spcPct val="100000"/>
              </a:lnSpc>
            </a:pPr>
            <a:r>
              <a:rPr lang="en-US" sz="1600" b="1" dirty="0"/>
              <a:t>Utilized Pre-trained STT and TTS model</a:t>
            </a:r>
            <a:r>
              <a:rPr lang="en-US" sz="1600" dirty="0"/>
              <a:t> for handsfree conversation.</a:t>
            </a:r>
          </a:p>
          <a:p>
            <a:pPr>
              <a:lnSpc>
                <a:spcPct val="100000"/>
              </a:lnSpc>
            </a:pPr>
            <a:r>
              <a:rPr lang="en-US" sz="1600" b="1" dirty="0"/>
              <a:t>Trained a LLM model </a:t>
            </a:r>
            <a:r>
              <a:rPr lang="en-US" sz="1600" dirty="0"/>
              <a:t>for user sentiment.</a:t>
            </a:r>
          </a:p>
          <a:p>
            <a:endParaRPr lang="en-US" sz="1600" dirty="0"/>
          </a:p>
          <a:p>
            <a:endParaRPr lang="en-US" sz="2400" dirty="0"/>
          </a:p>
        </p:txBody>
      </p:sp>
      <p:sp>
        <p:nvSpPr>
          <p:cNvPr id="4" name="Slide Number Placeholder 3">
            <a:extLst>
              <a:ext uri="{FF2B5EF4-FFF2-40B4-BE49-F238E27FC236}">
                <a16:creationId xmlns:a16="http://schemas.microsoft.com/office/drawing/2014/main" id="{F23B0DCE-C22E-F1A5-7C9C-A4821770F877}"/>
              </a:ext>
            </a:extLst>
          </p:cNvPr>
          <p:cNvSpPr>
            <a:spLocks noGrp="1"/>
          </p:cNvSpPr>
          <p:nvPr>
            <p:ph type="sldNum" sz="quarter" idx="12"/>
          </p:nvPr>
        </p:nvSpPr>
        <p:spPr/>
        <p:txBody>
          <a:bodyPr/>
          <a:lstStyle/>
          <a:p>
            <a:fld id="{AF566841-F213-4D51-B1D5-0B48849A4FB2}" type="slidenum">
              <a:rPr lang="en-US" smtClean="0"/>
              <a:t>4</a:t>
            </a:fld>
            <a:endParaRPr lang="en-US"/>
          </a:p>
        </p:txBody>
      </p:sp>
      <p:sp>
        <p:nvSpPr>
          <p:cNvPr id="7" name="Content Placeholder 4">
            <a:extLst>
              <a:ext uri="{FF2B5EF4-FFF2-40B4-BE49-F238E27FC236}">
                <a16:creationId xmlns:a16="http://schemas.microsoft.com/office/drawing/2014/main" id="{3A6882D7-D2DA-CC4E-A79B-95203E9FD5C6}"/>
              </a:ext>
            </a:extLst>
          </p:cNvPr>
          <p:cNvSpPr>
            <a:spLocks noGrp="1"/>
          </p:cNvSpPr>
          <p:nvPr>
            <p:ph sz="half" idx="2"/>
          </p:nvPr>
        </p:nvSpPr>
        <p:spPr>
          <a:xfrm>
            <a:off x="6173788" y="1204849"/>
            <a:ext cx="5181600" cy="4987925"/>
          </a:xfrm>
        </p:spPr>
        <p:txBody>
          <a:bodyPr>
            <a:normAutofit lnSpcReduction="10000"/>
          </a:bodyPr>
          <a:lstStyle/>
          <a:p>
            <a:pPr marL="0" indent="0">
              <a:buNone/>
            </a:pPr>
            <a:r>
              <a:rPr lang="en-US" sz="2000" u="sng" dirty="0"/>
              <a:t>My Role (Project Creator) </a:t>
            </a:r>
            <a:r>
              <a:rPr lang="en-US" sz="2000" dirty="0"/>
              <a:t>:</a:t>
            </a:r>
            <a:r>
              <a:rPr lang="en-US" sz="2000" u="sng" dirty="0"/>
              <a:t> </a:t>
            </a:r>
          </a:p>
          <a:p>
            <a:pPr>
              <a:lnSpc>
                <a:spcPct val="110000"/>
              </a:lnSpc>
            </a:pPr>
            <a:r>
              <a:rPr lang="en-US" sz="1600" b="1" dirty="0"/>
              <a:t>Ideated and architected the entire project</a:t>
            </a:r>
            <a:r>
              <a:rPr lang="en-US" sz="1600" dirty="0"/>
              <a:t>.</a:t>
            </a:r>
          </a:p>
          <a:p>
            <a:r>
              <a:rPr lang="en-US" sz="1600" b="1" dirty="0"/>
              <a:t>Assembled a custom 4090 GPU</a:t>
            </a:r>
            <a:r>
              <a:rPr lang="en-US" sz="1600" dirty="0"/>
              <a:t> (24 GB VRAM) system for model training.</a:t>
            </a:r>
          </a:p>
          <a:p>
            <a:r>
              <a:rPr lang="en-US" sz="1600" b="1" dirty="0"/>
              <a:t>Cleaned and transformed 40+ datasets</a:t>
            </a:r>
            <a:r>
              <a:rPr lang="en-US" sz="1600" dirty="0"/>
              <a:t> from huggingface for model training using </a:t>
            </a:r>
            <a:r>
              <a:rPr lang="en-US" sz="1600" b="1" dirty="0"/>
              <a:t>PySpark</a:t>
            </a:r>
            <a:r>
              <a:rPr lang="en-US" sz="1600" dirty="0"/>
              <a:t>.</a:t>
            </a:r>
          </a:p>
          <a:p>
            <a:r>
              <a:rPr lang="en-US" sz="1600" b="1" dirty="0"/>
              <a:t>Utilized</a:t>
            </a:r>
            <a:r>
              <a:rPr lang="en-US" sz="1600" dirty="0"/>
              <a:t> </a:t>
            </a:r>
            <a:r>
              <a:rPr lang="en-US" sz="1600" b="1" dirty="0"/>
              <a:t>OCR technology</a:t>
            </a:r>
            <a:r>
              <a:rPr lang="en-US" sz="1600" dirty="0"/>
              <a:t> for extracting text from user screen.</a:t>
            </a:r>
          </a:p>
          <a:p>
            <a:r>
              <a:rPr lang="en-US" sz="1600" b="1" dirty="0"/>
              <a:t>Developed sophisticated code for scraping jobs </a:t>
            </a:r>
            <a:r>
              <a:rPr lang="en-US" sz="1600" dirty="0"/>
              <a:t>from internet using selenium module and transforming the data into tabular format.</a:t>
            </a:r>
          </a:p>
          <a:p>
            <a:r>
              <a:rPr lang="en-US" sz="1600" b="1" dirty="0"/>
              <a:t>Wrote the code to automatically tailor </a:t>
            </a:r>
            <a:r>
              <a:rPr lang="en-US" sz="1600" dirty="0"/>
              <a:t>the resume and cover letter specific to job skills and responsibilities.</a:t>
            </a:r>
          </a:p>
          <a:p>
            <a:r>
              <a:rPr lang="en-US" sz="1600" b="1" dirty="0"/>
              <a:t>Created</a:t>
            </a:r>
            <a:r>
              <a:rPr lang="en-US" sz="1600" dirty="0"/>
              <a:t> </a:t>
            </a:r>
            <a:r>
              <a:rPr lang="en-US" sz="1600" b="1" dirty="0"/>
              <a:t>highly optimized code</a:t>
            </a:r>
            <a:r>
              <a:rPr lang="en-US" sz="1600" dirty="0"/>
              <a:t> for generating a knowledge graph of a website and pdf.</a:t>
            </a:r>
          </a:p>
          <a:p>
            <a:r>
              <a:rPr lang="en-US" sz="1600" b="1" dirty="0"/>
              <a:t>Mined and cleaned 2 Million websites</a:t>
            </a:r>
            <a:r>
              <a:rPr lang="en-US" sz="1600" dirty="0"/>
              <a:t> from internet for training the LLM agent.</a:t>
            </a:r>
          </a:p>
        </p:txBody>
      </p:sp>
    </p:spTree>
    <p:extLst>
      <p:ext uri="{BB962C8B-B14F-4D97-AF65-F5344CB8AC3E}">
        <p14:creationId xmlns:p14="http://schemas.microsoft.com/office/powerpoint/2010/main" val="191898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6A159-9FC6-CF4F-9446-8E1642CD0CD4}"/>
              </a:ext>
            </a:extLst>
          </p:cNvPr>
          <p:cNvSpPr>
            <a:spLocks noGrp="1"/>
          </p:cNvSpPr>
          <p:nvPr>
            <p:ph sz="half" idx="1"/>
          </p:nvPr>
        </p:nvSpPr>
        <p:spPr>
          <a:xfrm>
            <a:off x="644768" y="1082472"/>
            <a:ext cx="10710619" cy="5023509"/>
          </a:xfrm>
        </p:spPr>
        <p:txBody>
          <a:bodyPr>
            <a:normAutofit/>
          </a:bodyPr>
          <a:lstStyle/>
          <a:p>
            <a:pPr marL="0" indent="0">
              <a:lnSpc>
                <a:spcPct val="100000"/>
              </a:lnSpc>
              <a:buNone/>
            </a:pPr>
            <a:r>
              <a:rPr lang="en-US" altLang="en-US" sz="1600" u="sng" dirty="0"/>
              <a:t>Novelty of work compared to existing work</a:t>
            </a:r>
            <a:r>
              <a:rPr lang="en-US" sz="1600" u="sng" dirty="0"/>
              <a:t>: </a:t>
            </a:r>
          </a:p>
          <a:p>
            <a:pPr>
              <a:lnSpc>
                <a:spcPct val="100000"/>
              </a:lnSpc>
            </a:pPr>
            <a:r>
              <a:rPr lang="en-US" sz="1600" b="1" dirty="0"/>
              <a:t>1) OCR Technology for Screen Interaction</a:t>
            </a:r>
            <a:br>
              <a:rPr lang="en-US" sz="1600" dirty="0"/>
            </a:br>
            <a:r>
              <a:rPr lang="en-US" sz="1600" dirty="0"/>
              <a:t>Existing work typically focuses on OCR for document or image text extraction, but this project extends its application to real-time screen interaction, enabling dynamic text recognition and processing directly from the user's screen.</a:t>
            </a:r>
          </a:p>
          <a:p>
            <a:pPr>
              <a:lnSpc>
                <a:spcPct val="100000"/>
              </a:lnSpc>
            </a:pPr>
            <a:r>
              <a:rPr lang="en-US" sz="1600" b="1" dirty="0"/>
              <a:t>2) Job Search with Resume Tailoring, Cover Letter Customization, and Cold Emailing</a:t>
            </a:r>
            <a:br>
              <a:rPr lang="en-US" sz="1600" dirty="0"/>
            </a:br>
            <a:r>
              <a:rPr lang="en-US" sz="1600" dirty="0"/>
              <a:t>While existing job search platforms provide basic job listings, this project enhances the process by integrating resume tailoring, personalized cover letter generation, and automated cold emailing, providing a more streamlined and tailored approach for job seekers.</a:t>
            </a:r>
          </a:p>
          <a:p>
            <a:pPr>
              <a:lnSpc>
                <a:spcPct val="100000"/>
              </a:lnSpc>
            </a:pPr>
            <a:r>
              <a:rPr lang="en-US" sz="1600" b="1" dirty="0"/>
              <a:t>3) RAG Using Knowledge Graphs</a:t>
            </a:r>
            <a:br>
              <a:rPr lang="en-US" sz="1600" dirty="0"/>
            </a:br>
            <a:r>
              <a:rPr lang="en-US" sz="1600" dirty="0"/>
              <a:t>Existing work often utilizes traditional search or retrieval methods, but this project introduces a Retrieval-Augmented Generation (RAG) model enhanced by knowledge graphs, improving the relevance and accuracy of information retrieval and response generation.</a:t>
            </a:r>
          </a:p>
          <a:p>
            <a:pPr>
              <a:lnSpc>
                <a:spcPct val="100000"/>
              </a:lnSpc>
            </a:pPr>
            <a:r>
              <a:rPr lang="en-US" sz="1600" b="1" dirty="0"/>
              <a:t>4) Storing User Profiles Based on Past Conversations</a:t>
            </a:r>
            <a:br>
              <a:rPr lang="en-US" sz="1600" dirty="0"/>
            </a:br>
            <a:r>
              <a:rPr lang="en-US" sz="1600" dirty="0"/>
              <a:t>Most systems store static user data; however, this project introduces a dynamic approach by creating user profiles that evolve based on ongoing interactions, allowing for more personalized and contextually relevant responses over time.</a:t>
            </a:r>
          </a:p>
          <a:p>
            <a:endParaRPr lang="en-US" dirty="0"/>
          </a:p>
        </p:txBody>
      </p:sp>
      <p:sp>
        <p:nvSpPr>
          <p:cNvPr id="5" name="Slide Number Placeholder 4">
            <a:extLst>
              <a:ext uri="{FF2B5EF4-FFF2-40B4-BE49-F238E27FC236}">
                <a16:creationId xmlns:a16="http://schemas.microsoft.com/office/drawing/2014/main" id="{1BBB24A2-9690-3604-67E9-632E5E04D17D}"/>
              </a:ext>
            </a:extLst>
          </p:cNvPr>
          <p:cNvSpPr>
            <a:spLocks noGrp="1"/>
          </p:cNvSpPr>
          <p:nvPr>
            <p:ph type="sldNum" sz="quarter" idx="12"/>
          </p:nvPr>
        </p:nvSpPr>
        <p:spPr/>
        <p:txBody>
          <a:bodyPr/>
          <a:lstStyle/>
          <a:p>
            <a:fld id="{AF566841-F213-4D51-B1D5-0B48849A4FB2}" type="slidenum">
              <a:rPr lang="en-US" smtClean="0"/>
              <a:t>5</a:t>
            </a:fld>
            <a:endParaRPr lang="en-US"/>
          </a:p>
        </p:txBody>
      </p:sp>
      <p:sp>
        <p:nvSpPr>
          <p:cNvPr id="6" name="Title 1">
            <a:extLst>
              <a:ext uri="{FF2B5EF4-FFF2-40B4-BE49-F238E27FC236}">
                <a16:creationId xmlns:a16="http://schemas.microsoft.com/office/drawing/2014/main" id="{DAFF644B-ECD8-CB42-C547-AD3B1521C9E3}"/>
              </a:ext>
            </a:extLst>
          </p:cNvPr>
          <p:cNvSpPr>
            <a:spLocks noGrp="1"/>
          </p:cNvSpPr>
          <p:nvPr>
            <p:ph type="title"/>
          </p:nvPr>
        </p:nvSpPr>
        <p:spPr>
          <a:xfrm>
            <a:off x="644769" y="216035"/>
            <a:ext cx="10710619" cy="695579"/>
          </a:xfrm>
        </p:spPr>
        <p:txBody>
          <a:bodyPr>
            <a:normAutofit fontScale="90000"/>
          </a:bodyPr>
          <a:lstStyle/>
          <a:p>
            <a:r>
              <a:rPr lang="en-US" dirty="0"/>
              <a:t>PROJECT HIGHLIGHTS (SKY - Personal AI Assistant)</a:t>
            </a:r>
            <a:br>
              <a:rPr lang="en-US" dirty="0"/>
            </a:br>
            <a:endParaRPr lang="en-US" dirty="0"/>
          </a:p>
        </p:txBody>
      </p:sp>
    </p:spTree>
    <p:extLst>
      <p:ext uri="{BB962C8B-B14F-4D97-AF65-F5344CB8AC3E}">
        <p14:creationId xmlns:p14="http://schemas.microsoft.com/office/powerpoint/2010/main" val="160626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4AC9-9018-FF4E-B1D8-4A2CBA40A3F4}"/>
              </a:ext>
            </a:extLst>
          </p:cNvPr>
          <p:cNvSpPr>
            <a:spLocks noGrp="1"/>
          </p:cNvSpPr>
          <p:nvPr>
            <p:ph sz="half" idx="1"/>
          </p:nvPr>
        </p:nvSpPr>
        <p:spPr>
          <a:xfrm>
            <a:off x="644768" y="911615"/>
            <a:ext cx="10710619" cy="5265350"/>
          </a:xfrm>
        </p:spPr>
        <p:txBody>
          <a:bodyPr>
            <a:normAutofit/>
          </a:bodyPr>
          <a:lstStyle/>
          <a:p>
            <a:endParaRPr lang="en-US" sz="1600" dirty="0"/>
          </a:p>
          <a:p>
            <a:pPr marL="0" indent="0">
              <a:buNone/>
            </a:pPr>
            <a:r>
              <a:rPr lang="en-US" sz="1600" dirty="0"/>
              <a:t>This project innovates by using real-time OCR for screen interaction, automating job search with tailored resumes, cover letters, and cold emailing. It enhances RAG with knowledge graphs for more relevant responses and stores dynamic user profiles for personalized interactions based on past conversations.</a:t>
            </a:r>
          </a:p>
          <a:p>
            <a:endParaRPr lang="en-US" sz="1600" dirty="0"/>
          </a:p>
          <a:p>
            <a:endParaRPr lang="en-US" sz="1600" dirty="0"/>
          </a:p>
          <a:p>
            <a:r>
              <a:rPr lang="en-US" sz="1600" dirty="0" err="1"/>
              <a:t>Github</a:t>
            </a:r>
            <a:r>
              <a:rPr lang="en-US" sz="1600" dirty="0"/>
              <a:t> Link : </a:t>
            </a:r>
            <a:r>
              <a:rPr lang="en-US" sz="1600" dirty="0">
                <a:hlinkClick r:id="rId2"/>
              </a:rPr>
              <a:t>https://github.com/akshayparate123/SKY-Personal-AI</a:t>
            </a:r>
            <a:endParaRPr lang="en-US" sz="1600" dirty="0"/>
          </a:p>
          <a:p>
            <a:r>
              <a:rPr lang="en-US" sz="1600" dirty="0"/>
              <a:t>Demo : </a:t>
            </a:r>
            <a:r>
              <a:rPr lang="en-US" sz="1600" dirty="0">
                <a:hlinkClick r:id="rId3"/>
              </a:rPr>
              <a:t>https://youtu.be/Hh51fsBg3ls</a:t>
            </a:r>
            <a:r>
              <a:rPr lang="en-US" sz="1600" dirty="0"/>
              <a:t> </a:t>
            </a:r>
          </a:p>
          <a:p>
            <a:endParaRPr lang="en-US" sz="1600" dirty="0"/>
          </a:p>
        </p:txBody>
      </p:sp>
      <p:sp>
        <p:nvSpPr>
          <p:cNvPr id="5" name="Slide Number Placeholder 4">
            <a:extLst>
              <a:ext uri="{FF2B5EF4-FFF2-40B4-BE49-F238E27FC236}">
                <a16:creationId xmlns:a16="http://schemas.microsoft.com/office/drawing/2014/main" id="{BECB4CF0-7584-4D6E-F4D1-A4A383312691}"/>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9" name="Title 1">
            <a:extLst>
              <a:ext uri="{FF2B5EF4-FFF2-40B4-BE49-F238E27FC236}">
                <a16:creationId xmlns:a16="http://schemas.microsoft.com/office/drawing/2014/main" id="{3E368A1E-F3B7-5D90-B3FD-732D2BC4AD79}"/>
              </a:ext>
            </a:extLst>
          </p:cNvPr>
          <p:cNvSpPr>
            <a:spLocks noGrp="1"/>
          </p:cNvSpPr>
          <p:nvPr>
            <p:ph type="title"/>
          </p:nvPr>
        </p:nvSpPr>
        <p:spPr>
          <a:xfrm>
            <a:off x="644769" y="216035"/>
            <a:ext cx="10710619" cy="695579"/>
          </a:xfrm>
        </p:spPr>
        <p:txBody>
          <a:bodyPr>
            <a:normAutofit fontScale="90000"/>
          </a:bodyPr>
          <a:lstStyle/>
          <a:p>
            <a:r>
              <a:rPr lang="en-US" dirty="0"/>
              <a:t>DEMO (SKY - Personal AI Assistant)</a:t>
            </a:r>
            <a:br>
              <a:rPr lang="en-US" dirty="0"/>
            </a:br>
            <a:endParaRPr lang="en-US" dirty="0"/>
          </a:p>
        </p:txBody>
      </p:sp>
    </p:spTree>
    <p:extLst>
      <p:ext uri="{BB962C8B-B14F-4D97-AF65-F5344CB8AC3E}">
        <p14:creationId xmlns:p14="http://schemas.microsoft.com/office/powerpoint/2010/main" val="214736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4C21-AC73-A71B-5306-DFF9E5FDFA49}"/>
              </a:ext>
            </a:extLst>
          </p:cNvPr>
          <p:cNvSpPr>
            <a:spLocks noGrp="1"/>
          </p:cNvSpPr>
          <p:nvPr>
            <p:ph type="title"/>
          </p:nvPr>
        </p:nvSpPr>
        <p:spPr>
          <a:xfrm>
            <a:off x="644769" y="365125"/>
            <a:ext cx="10710619" cy="732155"/>
          </a:xfrm>
        </p:spPr>
        <p:txBody>
          <a:bodyPr/>
          <a:lstStyle/>
          <a:p>
            <a:r>
              <a:rPr lang="en-US" dirty="0"/>
              <a:t>Analysis of Adverse Drug Effects using Big Data</a:t>
            </a:r>
          </a:p>
        </p:txBody>
      </p:sp>
      <p:sp>
        <p:nvSpPr>
          <p:cNvPr id="3" name="Content Placeholder 2">
            <a:extLst>
              <a:ext uri="{FF2B5EF4-FFF2-40B4-BE49-F238E27FC236}">
                <a16:creationId xmlns:a16="http://schemas.microsoft.com/office/drawing/2014/main" id="{69C5CC19-9479-3F5C-99C0-91E6DACCB720}"/>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B58F54A3-A31A-9E0E-A48B-3A0998D8091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B28BC5F-FBF5-AF31-4176-E376433F6992}"/>
              </a:ext>
            </a:extLst>
          </p:cNvPr>
          <p:cNvSpPr>
            <a:spLocks noGrp="1"/>
          </p:cNvSpPr>
          <p:nvPr>
            <p:ph type="sldNum" sz="quarter" idx="12"/>
          </p:nvPr>
        </p:nvSpPr>
        <p:spPr/>
        <p:txBody>
          <a:bodyPr/>
          <a:lstStyle/>
          <a:p>
            <a:fld id="{AF566841-F213-4D51-B1D5-0B48849A4FB2}" type="slidenum">
              <a:rPr lang="en-US" smtClean="0"/>
              <a:t>7</a:t>
            </a:fld>
            <a:endParaRPr lang="en-US"/>
          </a:p>
        </p:txBody>
      </p:sp>
    </p:spTree>
    <p:extLst>
      <p:ext uri="{BB962C8B-B14F-4D97-AF65-F5344CB8AC3E}">
        <p14:creationId xmlns:p14="http://schemas.microsoft.com/office/powerpoint/2010/main" val="2429344597"/>
      </p:ext>
    </p:extLst>
  </p:cSld>
  <p:clrMapOvr>
    <a:masterClrMapping/>
  </p:clrMapOvr>
</p:sld>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1_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4.xml><?xml version="1.0" encoding="utf-8"?>
<a:theme xmlns:a="http://schemas.openxmlformats.org/drawingml/2006/main" name="1_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docProps/app.xml><?xml version="1.0" encoding="utf-8"?>
<Properties xmlns="http://schemas.openxmlformats.org/officeDocument/2006/extended-properties" xmlns:vt="http://schemas.openxmlformats.org/officeDocument/2006/docPropsVTypes">
  <Template>Stevens Theme</Template>
  <TotalTime>62</TotalTime>
  <Words>700</Words>
  <Application>Microsoft Office PowerPoint</Application>
  <PresentationFormat>Widescreen</PresentationFormat>
  <Paragraphs>64</Paragraphs>
  <Slides>7</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7</vt:i4>
      </vt:variant>
    </vt:vector>
  </HeadingPairs>
  <TitlesOfParts>
    <vt:vector size="22" baseType="lpstr">
      <vt:lpstr>Arial</vt:lpstr>
      <vt:lpstr>Calibri</vt:lpstr>
      <vt:lpstr>Calibri Light</vt:lpstr>
      <vt:lpstr>IBM Plex Sans</vt:lpstr>
      <vt:lpstr>IBM Plex Sans Light</vt:lpstr>
      <vt:lpstr>IBM Plex Sans SemiBold</vt:lpstr>
      <vt:lpstr>Roboto</vt:lpstr>
      <vt:lpstr>Saira Condensed Condensed Light</vt:lpstr>
      <vt:lpstr>Saira Condensed Condensed SemiBold</vt:lpstr>
      <vt:lpstr>System Font Regular</vt:lpstr>
      <vt:lpstr>Wingdings</vt:lpstr>
      <vt:lpstr>Stevens Theme</vt:lpstr>
      <vt:lpstr>stevens-institutional-ppt-2022-08</vt:lpstr>
      <vt:lpstr>1_Stevens Theme</vt:lpstr>
      <vt:lpstr>1_stevens-institutional-ppt-2022-08</vt:lpstr>
      <vt:lpstr>NLP Lab</vt:lpstr>
      <vt:lpstr>BACKGROUND INFORMATION</vt:lpstr>
      <vt:lpstr>PROJECT HIGHLIGHTS (SKY - Personal AI Assistant) </vt:lpstr>
      <vt:lpstr>PROJECT HIGHLIGHTS (SKY - Personal AI Assistant) </vt:lpstr>
      <vt:lpstr>PROJECT HIGHLIGHTS (SKY - Personal AI Assistant) </vt:lpstr>
      <vt:lpstr>DEMO (SKY - Personal AI Assistant) </vt:lpstr>
      <vt:lpstr>Analysis of Adverse Drug Effects using Big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4</cp:revision>
  <dcterms:created xsi:type="dcterms:W3CDTF">2024-11-26T20:37:45Z</dcterms:created>
  <dcterms:modified xsi:type="dcterms:W3CDTF">2024-11-26T22:57:54Z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2024-11-26T21:55:27Z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1a7140ed-dee8-4909-866c-269a2f99971f</vt:lpwstr>
  </property>
  <property fmtid="{D5CDD505-2E9C-101B-9397-08002B2CF9AE}" pid="8" name="MSIP_Label_a73fd474-4f3c-44ed-88fb-5cc4bd2471bf_ContentBits">
    <vt:lpwstr>0</vt:lpwstr>
  </property>
</Properties>
</file>